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1E"/>
    <a:srgbClr val="773535"/>
    <a:srgbClr val="FFC58B"/>
    <a:srgbClr val="AA9F6A"/>
    <a:srgbClr val="E31E24"/>
    <a:srgbClr val="FFFFFF"/>
    <a:srgbClr val="C4BD97"/>
    <a:srgbClr val="CC9900"/>
    <a:srgbClr val="D12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14A5-ABFE-4BA5-BF46-7F8E768B0B4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58291-4773-4776-B9DF-42B25740FE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71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9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99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61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9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40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97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2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11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2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18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0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B566-6081-4B3F-AEDD-4E6430E44925}" type="datetimeFigureOut">
              <a:rPr lang="pl-PL" smtClean="0"/>
              <a:t>20.05.2020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8CDF-0012-46CA-A25F-2C871B184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24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6.emf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23.png"/><Relationship Id="rId16" Type="http://schemas.openxmlformats.org/officeDocument/2006/relationships/image" Target="../media/image19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image" Target="../media/image18.png"/><Relationship Id="rId10" Type="http://schemas.openxmlformats.org/officeDocument/2006/relationships/image" Target="../media/image27.png"/><Relationship Id="rId19" Type="http://schemas.openxmlformats.org/officeDocument/2006/relationships/image" Target="../media/image22.png"/><Relationship Id="rId4" Type="http://schemas.openxmlformats.org/officeDocument/2006/relationships/image" Target="../media/image12.emf"/><Relationship Id="rId9" Type="http://schemas.openxmlformats.org/officeDocument/2006/relationships/image" Target="../media/image10.emf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F06522D6-A34F-4355-8F3B-67A504E5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11" y="715662"/>
            <a:ext cx="5421427" cy="281815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EEB11328-234F-47A3-85BE-224163F0E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8" r="29733"/>
          <a:stretch/>
        </p:blipFill>
        <p:spPr>
          <a:xfrm>
            <a:off x="4786690" y="4255465"/>
            <a:ext cx="1938251" cy="126240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36340BFE-2B24-4621-B9AE-231278A71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32" r="13854"/>
          <a:stretch/>
        </p:blipFill>
        <p:spPr>
          <a:xfrm>
            <a:off x="0" y="4186302"/>
            <a:ext cx="4200083" cy="2908198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F48E1DE3-9942-452D-93D5-45266E18DE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03" b="22197"/>
          <a:stretch/>
        </p:blipFill>
        <p:spPr>
          <a:xfrm>
            <a:off x="4912802" y="2795878"/>
            <a:ext cx="1861274" cy="102839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63500" dist="38100" dir="27000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E25E80C2-6A45-48F9-85CD-F4C31A40C9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37" r="19162" b="12345"/>
          <a:stretch/>
        </p:blipFill>
        <p:spPr>
          <a:xfrm>
            <a:off x="5550435" y="5702253"/>
            <a:ext cx="1175057" cy="12456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1ACDAC-6D31-4BF8-9F38-7E202AE68C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78"/>
          <a:stretch/>
        </p:blipFill>
        <p:spPr>
          <a:xfrm>
            <a:off x="5550436" y="7014475"/>
            <a:ext cx="1290868" cy="87850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FA8F557-A530-43E4-BC24-D24027E409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415"/>
          <a:stretch/>
        </p:blipFill>
        <p:spPr>
          <a:xfrm>
            <a:off x="5553874" y="7711127"/>
            <a:ext cx="1290868" cy="975969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35C32023-BADA-4909-B8EC-0C85822235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26859">
            <a:off x="3017302" y="6052480"/>
            <a:ext cx="2488607" cy="1513546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5925DD35-965A-412C-B029-3A0F73A672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72" b="18098"/>
          <a:stretch/>
        </p:blipFill>
        <p:spPr>
          <a:xfrm>
            <a:off x="910894" y="6761357"/>
            <a:ext cx="1528368" cy="78182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0045308C-AC68-41D2-9E48-EAB50C8E164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58"/>
          <a:stretch/>
        </p:blipFill>
        <p:spPr>
          <a:xfrm>
            <a:off x="113536" y="5832686"/>
            <a:ext cx="1447498" cy="92084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67F6423-7047-4DC7-BB30-69A99C685CC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555"/>
          <a:stretch/>
        </p:blipFill>
        <p:spPr>
          <a:xfrm>
            <a:off x="3494111" y="3614774"/>
            <a:ext cx="2031379" cy="118905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D010078C-110A-45EF-9D6F-6D48360C23C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653" y="2096053"/>
            <a:ext cx="2186116" cy="56316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FC6E3ADD-DF80-429D-8D80-C2B876A97B8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2747" t="9247" r="5960" b="21243"/>
          <a:stretch/>
        </p:blipFill>
        <p:spPr>
          <a:xfrm>
            <a:off x="125308" y="3042948"/>
            <a:ext cx="1528368" cy="134694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z rogami zaokrąglonymi po przekątnej 19">
            <a:extLst>
              <a:ext uri="{FF2B5EF4-FFF2-40B4-BE49-F238E27FC236}">
                <a16:creationId xmlns:a16="http://schemas.microsoft.com/office/drawing/2014/main" id="{EB34C75F-794E-4E55-8354-6E7543085E95}"/>
              </a:ext>
            </a:extLst>
          </p:cNvPr>
          <p:cNvSpPr/>
          <p:nvPr/>
        </p:nvSpPr>
        <p:spPr>
          <a:xfrm>
            <a:off x="0" y="370524"/>
            <a:ext cx="6335486" cy="80513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400" b="1" dirty="0">
                <a:solidFill>
                  <a:schemeClr val="bg1"/>
                </a:solidFill>
                <a:cs typeface="Aharoni" pitchFamily="2" charset="-79"/>
              </a:rPr>
              <a:t>Najazdy aluminiowe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4A8C077-1577-4435-8508-B35C9180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658" y="362182"/>
            <a:ext cx="1435935" cy="805133"/>
          </a:xfrm>
          <a:prstGeom prst="rect">
            <a:avLst/>
          </a:prstGeom>
          <a:solidFill>
            <a:srgbClr val="E31E24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B2A1F83-8D57-4840-9B10-D19F0452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4004" y="9419870"/>
            <a:ext cx="547550" cy="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0349E7A-94CC-4A13-B864-30C20294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7200" y="8628681"/>
            <a:ext cx="960906" cy="86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chemat blokowy: łącznik 11">
            <a:extLst>
              <a:ext uri="{FF2B5EF4-FFF2-40B4-BE49-F238E27FC236}">
                <a16:creationId xmlns:a16="http://schemas.microsoft.com/office/drawing/2014/main" id="{982B4FC2-70FB-4760-8B88-839B0CABEC08}"/>
              </a:ext>
            </a:extLst>
          </p:cNvPr>
          <p:cNvSpPr/>
          <p:nvPr/>
        </p:nvSpPr>
        <p:spPr>
          <a:xfrm>
            <a:off x="1087440" y="9195280"/>
            <a:ext cx="48849" cy="4692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Łuk 13">
            <a:extLst>
              <a:ext uri="{FF2B5EF4-FFF2-40B4-BE49-F238E27FC236}">
                <a16:creationId xmlns:a16="http://schemas.microsoft.com/office/drawing/2014/main" id="{01EC7D3A-94DF-4D9C-8786-DB585C511A0A}"/>
              </a:ext>
            </a:extLst>
          </p:cNvPr>
          <p:cNvSpPr/>
          <p:nvPr/>
        </p:nvSpPr>
        <p:spPr>
          <a:xfrm rot="8222404">
            <a:off x="505837" y="8870854"/>
            <a:ext cx="700009" cy="460350"/>
          </a:xfrm>
          <a:prstGeom prst="arc">
            <a:avLst>
              <a:gd name="adj1" fmla="val 16286604"/>
              <a:gd name="adj2" fmla="val 20328452"/>
            </a:avLst>
          </a:prstGeom>
          <a:ln w="15875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Łuk 14">
            <a:extLst>
              <a:ext uri="{FF2B5EF4-FFF2-40B4-BE49-F238E27FC236}">
                <a16:creationId xmlns:a16="http://schemas.microsoft.com/office/drawing/2014/main" id="{83C819CC-5B74-49E2-B768-7FA59165BD02}"/>
              </a:ext>
            </a:extLst>
          </p:cNvPr>
          <p:cNvSpPr/>
          <p:nvPr/>
        </p:nvSpPr>
        <p:spPr>
          <a:xfrm rot="4554326" flipH="1" flipV="1">
            <a:off x="940673" y="9167218"/>
            <a:ext cx="649572" cy="681569"/>
          </a:xfrm>
          <a:prstGeom prst="arc">
            <a:avLst>
              <a:gd name="adj1" fmla="val 16286604"/>
              <a:gd name="adj2" fmla="val 20328452"/>
            </a:avLst>
          </a:prstGeom>
          <a:ln w="15875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D931BEA-5AF9-4910-9A5E-34DDD38C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635" y="8662907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800" b="1" dirty="0"/>
              <a:t>OLESNO</a:t>
            </a:r>
          </a:p>
          <a:p>
            <a:pPr>
              <a:spcBef>
                <a:spcPct val="50000"/>
              </a:spcBef>
            </a:pPr>
            <a:r>
              <a:rPr lang="pl-PL" sz="800" b="1" dirty="0"/>
              <a:t>ul. Częstochowska 20</a:t>
            </a:r>
            <a:br>
              <a:rPr lang="pl-PL" sz="800" b="1" dirty="0"/>
            </a:br>
            <a:r>
              <a:rPr lang="pl-PL" sz="800" b="1" dirty="0"/>
              <a:t>46-300 Olesno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C477213-3ED8-4A44-96F6-9FACFA1F9CC6}"/>
              </a:ext>
            </a:extLst>
          </p:cNvPr>
          <p:cNvSpPr/>
          <p:nvPr/>
        </p:nvSpPr>
        <p:spPr>
          <a:xfrm>
            <a:off x="2298780" y="9455090"/>
            <a:ext cx="18573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900" b="1" i="1" dirty="0" err="1"/>
              <a:t>sprzedaz@profilpolsystem</a:t>
            </a:r>
            <a:r>
              <a:rPr lang="pl-PL" sz="800" b="1" i="1" dirty="0" err="1"/>
              <a:t>.</a:t>
            </a:r>
            <a:r>
              <a:rPr lang="pl-PL" sz="900" b="1" i="1" dirty="0" err="1"/>
              <a:t>pl</a:t>
            </a:r>
            <a:endParaRPr lang="pl-PL" sz="800" b="1" i="1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C153236-386A-4224-B39C-60C9DCE412EE}"/>
              </a:ext>
            </a:extLst>
          </p:cNvPr>
          <p:cNvSpPr/>
          <p:nvPr/>
        </p:nvSpPr>
        <p:spPr>
          <a:xfrm>
            <a:off x="5240061" y="9392450"/>
            <a:ext cx="1095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 b="1" dirty="0"/>
              <a:t>+48  883 335 994 </a:t>
            </a:r>
          </a:p>
        </p:txBody>
      </p:sp>
      <p:pic>
        <p:nvPicPr>
          <p:cNvPr id="19" name="Picture 4" descr="https://n6-img-fp.akamaized.net/darmowe-ikony/stary-typowy-telefon_318-31536.jpg?size=338c&amp;ext=jpg">
            <a:extLst>
              <a:ext uri="{FF2B5EF4-FFF2-40B4-BE49-F238E27FC236}">
                <a16:creationId xmlns:a16="http://schemas.microsoft.com/office/drawing/2014/main" id="{80E67FD7-E42B-4028-96DD-0BE40A98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76657" y="9392414"/>
            <a:ext cx="231175" cy="231175"/>
          </a:xfrm>
          <a:prstGeom prst="rect">
            <a:avLst/>
          </a:prstGeom>
          <a:noFill/>
        </p:spPr>
      </p:pic>
      <p:pic>
        <p:nvPicPr>
          <p:cNvPr id="20" name="Picture 6" descr="List, Mail, Wysyłkowej, Adres E Mail, Skrzynka Pocztowa">
            <a:extLst>
              <a:ext uri="{FF2B5EF4-FFF2-40B4-BE49-F238E27FC236}">
                <a16:creationId xmlns:a16="http://schemas.microsoft.com/office/drawing/2014/main" id="{A352AB78-B3A6-4D3D-AFCC-50B17429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49627" y="9499980"/>
            <a:ext cx="228148" cy="162793"/>
          </a:xfrm>
          <a:prstGeom prst="rect">
            <a:avLst/>
          </a:prstGeom>
          <a:noFill/>
        </p:spPr>
      </p:pic>
      <p:pic>
        <p:nvPicPr>
          <p:cNvPr id="21" name="Picture 8" descr="https://people.uwm.edu/andersso/files/2016/07/pin-filled-for-locations_318-32368.png-1fabeat.jpeg">
            <a:extLst>
              <a:ext uri="{FF2B5EF4-FFF2-40B4-BE49-F238E27FC236}">
                <a16:creationId xmlns:a16="http://schemas.microsoft.com/office/drawing/2014/main" id="{16311D33-577A-40E9-BC40-9EFE5676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2802" y="8752949"/>
            <a:ext cx="358884" cy="358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8C6BFE6A-A876-4054-A8EB-739F73396B80}"/>
              </a:ext>
            </a:extLst>
          </p:cNvPr>
          <p:cNvSpPr/>
          <p:nvPr/>
        </p:nvSpPr>
        <p:spPr>
          <a:xfrm>
            <a:off x="169985" y="8540232"/>
            <a:ext cx="6555508" cy="1250235"/>
          </a:xfrm>
          <a:prstGeom prst="roundRect">
            <a:avLst>
              <a:gd name="adj" fmla="val 377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E9AF6BB-E3D6-420B-812A-C2D370AAA630}"/>
              </a:ext>
            </a:extLst>
          </p:cNvPr>
          <p:cNvSpPr/>
          <p:nvPr/>
        </p:nvSpPr>
        <p:spPr>
          <a:xfrm>
            <a:off x="2298780" y="9131351"/>
            <a:ext cx="13356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l-PL" sz="900" b="1" i="1" dirty="0"/>
              <a:t>www.profilpolsystem.pl</a:t>
            </a:r>
          </a:p>
        </p:txBody>
      </p:sp>
      <p:pic>
        <p:nvPicPr>
          <p:cNvPr id="24" name="Picture 2" descr="Znalezione obrazy dla zapytania internet ikona">
            <a:extLst>
              <a:ext uri="{FF2B5EF4-FFF2-40B4-BE49-F238E27FC236}">
                <a16:creationId xmlns:a16="http://schemas.microsoft.com/office/drawing/2014/main" id="{A864A309-03DF-4217-942C-786D6DAB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36" y="9162034"/>
            <a:ext cx="191232" cy="1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A823683-463C-41ED-83CC-CB5C2956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29604" y="8591064"/>
            <a:ext cx="1070582" cy="40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5FEC3BEF-8C5D-4DA3-A344-20C4E29A71D9}"/>
              </a:ext>
            </a:extLst>
          </p:cNvPr>
          <p:cNvSpPr/>
          <p:nvPr/>
        </p:nvSpPr>
        <p:spPr>
          <a:xfrm>
            <a:off x="5538157" y="5859419"/>
            <a:ext cx="230326" cy="22500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bIns="54000"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CF4EB5F9-82C7-4649-B8C1-20F304EB96C0}"/>
              </a:ext>
            </a:extLst>
          </p:cNvPr>
          <p:cNvSpPr/>
          <p:nvPr/>
        </p:nvSpPr>
        <p:spPr>
          <a:xfrm>
            <a:off x="5530422" y="6789473"/>
            <a:ext cx="230326" cy="22500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" bIns="46800"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4" name="Owal 43">
            <a:extLst>
              <a:ext uri="{FF2B5EF4-FFF2-40B4-BE49-F238E27FC236}">
                <a16:creationId xmlns:a16="http://schemas.microsoft.com/office/drawing/2014/main" id="{AEC3792A-F4D7-4781-ADD8-E42DA864889E}"/>
              </a:ext>
            </a:extLst>
          </p:cNvPr>
          <p:cNvSpPr/>
          <p:nvPr/>
        </p:nvSpPr>
        <p:spPr>
          <a:xfrm>
            <a:off x="5525490" y="7618707"/>
            <a:ext cx="230326" cy="22500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" bIns="46800"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090473-5300-496D-B66B-5B951FBAE435}"/>
              </a:ext>
            </a:extLst>
          </p:cNvPr>
          <p:cNvSpPr txBox="1"/>
          <p:nvPr/>
        </p:nvSpPr>
        <p:spPr>
          <a:xfrm>
            <a:off x="5416191" y="5594266"/>
            <a:ext cx="130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Typ zakończenia: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1011A8FC-9659-4C46-9560-8466CE39DB87}"/>
              </a:ext>
            </a:extLst>
          </p:cNvPr>
          <p:cNvSpPr txBox="1"/>
          <p:nvPr/>
        </p:nvSpPr>
        <p:spPr>
          <a:xfrm>
            <a:off x="106112" y="8292301"/>
            <a:ext cx="4044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/>
              <a:t>* waga podana dla zakończenia typu A</a:t>
            </a:r>
          </a:p>
        </p:txBody>
      </p:sp>
      <p:graphicFrame>
        <p:nvGraphicFramePr>
          <p:cNvPr id="47" name="Tabela 46">
            <a:extLst>
              <a:ext uri="{FF2B5EF4-FFF2-40B4-BE49-F238E27FC236}">
                <a16:creationId xmlns:a16="http://schemas.microsoft.com/office/drawing/2014/main" id="{497A6E96-F86C-41DF-A699-1A7CB543E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98880"/>
              </p:ext>
            </p:extLst>
          </p:nvPr>
        </p:nvGraphicFramePr>
        <p:xfrm>
          <a:off x="196440" y="7599118"/>
          <a:ext cx="5101701" cy="69811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93685">
                  <a:extLst>
                    <a:ext uri="{9D8B030D-6E8A-4147-A177-3AD203B41FA5}">
                      <a16:colId xmlns:a16="http://schemas.microsoft.com/office/drawing/2014/main" val="2777932516"/>
                    </a:ext>
                  </a:extLst>
                </a:gridCol>
                <a:gridCol w="178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81">
                  <a:extLst>
                    <a:ext uri="{9D8B030D-6E8A-4147-A177-3AD203B41FA5}">
                      <a16:colId xmlns:a16="http://schemas.microsoft.com/office/drawing/2014/main" val="1940210445"/>
                    </a:ext>
                  </a:extLst>
                </a:gridCol>
                <a:gridCol w="91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Nr katalogowy</a:t>
                      </a:r>
                    </a:p>
                  </a:txBody>
                  <a:tcPr marL="58234" marR="582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Nazwa</a:t>
                      </a:r>
                    </a:p>
                  </a:txBody>
                  <a:tcPr marL="58234" marR="582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Długość L</a:t>
                      </a:r>
                    </a:p>
                  </a:txBody>
                  <a:tcPr marL="58234" marR="582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Waga </a:t>
                      </a:r>
                      <a:r>
                        <a:rPr lang="pl-PL" sz="7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kg/szt.</a:t>
                      </a:r>
                      <a:endParaRPr lang="pl-PL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34" marR="582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7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186NA</a:t>
                      </a:r>
                      <a:r>
                        <a:rPr lang="pl-PL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233040</a:t>
                      </a: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l-PL" sz="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(A,B lub C)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Najazd aluminiowy 2,5 m</a:t>
                      </a:r>
                    </a:p>
                  </a:txBody>
                  <a:tcPr marL="40316" marR="40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L=2,48 m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20,7*</a:t>
                      </a:r>
                    </a:p>
                  </a:txBody>
                  <a:tcPr marL="40316" marR="40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07427"/>
                  </a:ext>
                </a:extLst>
              </a:tr>
              <a:tr h="24917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186NA</a:t>
                      </a:r>
                      <a:r>
                        <a:rPr lang="pl-PL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300040</a:t>
                      </a: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l-PL" sz="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(A,B lub C)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Najazd aluminiowy 3,15 m</a:t>
                      </a:r>
                    </a:p>
                  </a:txBody>
                  <a:tcPr marL="40316" marR="40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L=3,15 m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23,8*</a:t>
                      </a:r>
                    </a:p>
                  </a:txBody>
                  <a:tcPr marL="40316" marR="40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04108"/>
                  </a:ext>
                </a:extLst>
              </a:tr>
            </a:tbl>
          </a:graphicData>
        </a:graphic>
      </p:graphicFrame>
      <p:sp>
        <p:nvSpPr>
          <p:cNvPr id="48" name="pole tekstowe 47">
            <a:extLst>
              <a:ext uri="{FF2B5EF4-FFF2-40B4-BE49-F238E27FC236}">
                <a16:creationId xmlns:a16="http://schemas.microsoft.com/office/drawing/2014/main" id="{17248CE5-BC98-4F7A-AF9B-79C47C5A5DA8}"/>
              </a:ext>
            </a:extLst>
          </p:cNvPr>
          <p:cNvSpPr txBox="1"/>
          <p:nvPr/>
        </p:nvSpPr>
        <p:spPr>
          <a:xfrm rot="315850">
            <a:off x="603601" y="1789150"/>
            <a:ext cx="2416981" cy="307777"/>
          </a:xfrm>
          <a:prstGeom prst="rect">
            <a:avLst/>
          </a:prstGeom>
          <a:noFill/>
          <a:effectLst>
            <a:outerShdw blurRad="12700" dist="38100" dir="2700000" algn="tl" rotWithShape="0">
              <a:prstClr val="black">
                <a:alpha val="2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400" b="1" i="1" dirty="0">
                <a:solidFill>
                  <a:srgbClr val="FF1E1E"/>
                </a:solidFill>
              </a:rPr>
              <a:t>Wytrzymały profil najazdu!!!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42F372D8-E3C5-4F5A-BA93-0FC5C4FF4CDA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3">
              <a:alphaModFix amt="2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4832" r="-4276" b="-32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34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>
            <a:extLst>
              <a:ext uri="{FF2B5EF4-FFF2-40B4-BE49-F238E27FC236}">
                <a16:creationId xmlns:a16="http://schemas.microsoft.com/office/drawing/2014/main" id="{0595CDF8-9F60-4FC4-94F3-40DA5077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12" y="6528179"/>
            <a:ext cx="1337512" cy="7002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E18628EA-8FE1-4AA7-90D0-0588B02D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7" y="6531157"/>
            <a:ext cx="1331824" cy="697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D9115314-D0C8-4595-88C2-CB02A9917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96" y="1994040"/>
            <a:ext cx="2186116" cy="563161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0F7A11AF-E4C7-48EC-AB7B-B369E084F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9" r="10018"/>
          <a:stretch/>
        </p:blipFill>
        <p:spPr>
          <a:xfrm rot="21218165">
            <a:off x="637446" y="4127424"/>
            <a:ext cx="3943569" cy="247673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95D79DB-FB7D-4291-B59B-A5BB800220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68780"/>
            <a:ext cx="3986993" cy="24248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61C167-9DF0-4F98-8812-31CCE57E67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004"/>
          <a:stretch/>
        </p:blipFill>
        <p:spPr>
          <a:xfrm>
            <a:off x="4529556" y="3855471"/>
            <a:ext cx="1831575" cy="113299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C53EF0A-A8D5-40FC-838E-C75C07A477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72" b="18098"/>
          <a:stretch/>
        </p:blipFill>
        <p:spPr>
          <a:xfrm>
            <a:off x="4471586" y="5284803"/>
            <a:ext cx="2049411" cy="104835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9DC5EF38-5FAC-4852-B0EB-F795D7F3DD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58"/>
          <a:stretch/>
        </p:blipFill>
        <p:spPr>
          <a:xfrm>
            <a:off x="4624828" y="6613773"/>
            <a:ext cx="2049411" cy="1303764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C92DA10A-F1DA-4EFE-8BAC-23C27F1BB4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354" t="22354"/>
          <a:stretch/>
        </p:blipFill>
        <p:spPr>
          <a:xfrm>
            <a:off x="2975725" y="6528179"/>
            <a:ext cx="1331824" cy="697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A7452428-4A4E-4BC9-AB8A-6D11E332626E}"/>
              </a:ext>
            </a:extLst>
          </p:cNvPr>
          <p:cNvSpPr txBox="1"/>
          <p:nvPr/>
        </p:nvSpPr>
        <p:spPr>
          <a:xfrm>
            <a:off x="4386938" y="3233355"/>
            <a:ext cx="2373086" cy="338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/>
              <a:t>Warianty zakończenia najazdu: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TYP A </a:t>
            </a:r>
            <a:r>
              <a:rPr lang="pl-PL" sz="1000" i="1" dirty="0"/>
              <a:t>(bez zakończenia) - </a:t>
            </a:r>
            <a:r>
              <a:rPr lang="pl-PL" sz="1050" b="1" i="1" dirty="0"/>
              <a:t>standard</a:t>
            </a: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TYP B </a:t>
            </a:r>
            <a:r>
              <a:rPr lang="pl-PL" sz="1000" i="1" dirty="0"/>
              <a:t>(zaczep stalowy) - </a:t>
            </a:r>
            <a:r>
              <a:rPr lang="pl-PL" sz="1050" b="1" i="1" dirty="0"/>
              <a:t>opcja</a:t>
            </a:r>
            <a:endParaRPr lang="pl-PL" sz="12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1200" dirty="0"/>
          </a:p>
          <a:p>
            <a:pPr>
              <a:lnSpc>
                <a:spcPct val="150000"/>
              </a:lnSpc>
            </a:pPr>
            <a:endParaRPr lang="pl-PL" sz="1200" dirty="0"/>
          </a:p>
          <a:p>
            <a:pPr>
              <a:lnSpc>
                <a:spcPct val="150000"/>
              </a:lnSpc>
            </a:pPr>
            <a:endParaRPr lang="pl-PL" sz="1200" dirty="0"/>
          </a:p>
          <a:p>
            <a:pPr>
              <a:lnSpc>
                <a:spcPct val="150000"/>
              </a:lnSpc>
            </a:pPr>
            <a:endParaRPr lang="pl-PL" sz="1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TYP C  </a:t>
            </a:r>
            <a:r>
              <a:rPr lang="pl-PL" sz="1000" i="1" dirty="0"/>
              <a:t>(zak. platformowe) - </a:t>
            </a:r>
            <a:r>
              <a:rPr lang="pl-PL" sz="1050" b="1" i="1" dirty="0"/>
              <a:t>opcja</a:t>
            </a:r>
            <a:r>
              <a:rPr lang="pl-PL" sz="1000" i="1" dirty="0"/>
              <a:t> </a:t>
            </a:r>
            <a:endParaRPr lang="pl-PL" sz="1200" i="1" dirty="0"/>
          </a:p>
        </p:txBody>
      </p:sp>
      <p:sp>
        <p:nvSpPr>
          <p:cNvPr id="2" name="Prostokąt z rogami zaokrąglonymi po przekątnej 19">
            <a:extLst>
              <a:ext uri="{FF2B5EF4-FFF2-40B4-BE49-F238E27FC236}">
                <a16:creationId xmlns:a16="http://schemas.microsoft.com/office/drawing/2014/main" id="{EB34C75F-794E-4E55-8354-6E7543085E95}"/>
              </a:ext>
            </a:extLst>
          </p:cNvPr>
          <p:cNvSpPr/>
          <p:nvPr/>
        </p:nvSpPr>
        <p:spPr>
          <a:xfrm>
            <a:off x="0" y="370524"/>
            <a:ext cx="6335486" cy="805133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2000" b="1" dirty="0">
                <a:solidFill>
                  <a:schemeClr val="bg1"/>
                </a:solidFill>
                <a:cs typeface="Aharoni" pitchFamily="2" charset="-79"/>
              </a:rPr>
              <a:t>Formularz zamówienia </a:t>
            </a:r>
            <a:br>
              <a:rPr lang="pl-PL" sz="2000" b="1" dirty="0">
                <a:solidFill>
                  <a:schemeClr val="bg1"/>
                </a:solidFill>
                <a:cs typeface="Aharoni" pitchFamily="2" charset="-79"/>
              </a:rPr>
            </a:br>
            <a:r>
              <a:rPr lang="pl-PL" sz="2000" b="1" dirty="0">
                <a:solidFill>
                  <a:schemeClr val="bg1"/>
                </a:solidFill>
                <a:cs typeface="Aharoni" pitchFamily="2" charset="-79"/>
              </a:rPr>
              <a:t>najazdów aluminiowych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4A8C077-1577-4435-8508-B35C9180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58" y="362182"/>
            <a:ext cx="1435935" cy="805133"/>
          </a:xfrm>
          <a:prstGeom prst="rect">
            <a:avLst/>
          </a:prstGeom>
          <a:solidFill>
            <a:srgbClr val="E31E24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B2A1F83-8D57-4840-9B10-D19F0452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4004" y="9419870"/>
            <a:ext cx="547550" cy="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0349E7A-94CC-4A13-B864-30C20294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7200" y="8628681"/>
            <a:ext cx="960906" cy="86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chemat blokowy: łącznik 11">
            <a:extLst>
              <a:ext uri="{FF2B5EF4-FFF2-40B4-BE49-F238E27FC236}">
                <a16:creationId xmlns:a16="http://schemas.microsoft.com/office/drawing/2014/main" id="{982B4FC2-70FB-4760-8B88-839B0CABEC08}"/>
              </a:ext>
            </a:extLst>
          </p:cNvPr>
          <p:cNvSpPr/>
          <p:nvPr/>
        </p:nvSpPr>
        <p:spPr>
          <a:xfrm>
            <a:off x="1087440" y="9195280"/>
            <a:ext cx="48849" cy="4692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Łuk 13">
            <a:extLst>
              <a:ext uri="{FF2B5EF4-FFF2-40B4-BE49-F238E27FC236}">
                <a16:creationId xmlns:a16="http://schemas.microsoft.com/office/drawing/2014/main" id="{01EC7D3A-94DF-4D9C-8786-DB585C511A0A}"/>
              </a:ext>
            </a:extLst>
          </p:cNvPr>
          <p:cNvSpPr/>
          <p:nvPr/>
        </p:nvSpPr>
        <p:spPr>
          <a:xfrm rot="8222404">
            <a:off x="505837" y="8870854"/>
            <a:ext cx="700009" cy="460350"/>
          </a:xfrm>
          <a:prstGeom prst="arc">
            <a:avLst>
              <a:gd name="adj1" fmla="val 16286604"/>
              <a:gd name="adj2" fmla="val 20328452"/>
            </a:avLst>
          </a:prstGeom>
          <a:ln w="15875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Łuk 14">
            <a:extLst>
              <a:ext uri="{FF2B5EF4-FFF2-40B4-BE49-F238E27FC236}">
                <a16:creationId xmlns:a16="http://schemas.microsoft.com/office/drawing/2014/main" id="{83C819CC-5B74-49E2-B768-7FA59165BD02}"/>
              </a:ext>
            </a:extLst>
          </p:cNvPr>
          <p:cNvSpPr/>
          <p:nvPr/>
        </p:nvSpPr>
        <p:spPr>
          <a:xfrm rot="4554326" flipH="1" flipV="1">
            <a:off x="940673" y="9167218"/>
            <a:ext cx="649572" cy="681569"/>
          </a:xfrm>
          <a:prstGeom prst="arc">
            <a:avLst>
              <a:gd name="adj1" fmla="val 16286604"/>
              <a:gd name="adj2" fmla="val 20328452"/>
            </a:avLst>
          </a:prstGeom>
          <a:ln w="15875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8D931BEA-5AF9-4910-9A5E-34DDD38C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635" y="8662907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800" b="1" dirty="0"/>
              <a:t>OLESNO</a:t>
            </a:r>
          </a:p>
          <a:p>
            <a:pPr>
              <a:spcBef>
                <a:spcPct val="50000"/>
              </a:spcBef>
            </a:pPr>
            <a:r>
              <a:rPr lang="pl-PL" sz="800" b="1" dirty="0"/>
              <a:t>ul. Częstochowska 20</a:t>
            </a:r>
            <a:br>
              <a:rPr lang="pl-PL" sz="800" b="1" dirty="0"/>
            </a:br>
            <a:r>
              <a:rPr lang="pl-PL" sz="800" b="1" dirty="0"/>
              <a:t>46-300 Olesno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C477213-3ED8-4A44-96F6-9FACFA1F9CC6}"/>
              </a:ext>
            </a:extLst>
          </p:cNvPr>
          <p:cNvSpPr/>
          <p:nvPr/>
        </p:nvSpPr>
        <p:spPr>
          <a:xfrm>
            <a:off x="2298780" y="9455090"/>
            <a:ext cx="18573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900" b="1" i="1" dirty="0" err="1"/>
              <a:t>sprzedaz@profilpolsystem</a:t>
            </a:r>
            <a:r>
              <a:rPr lang="pl-PL" sz="800" b="1" i="1" dirty="0" err="1"/>
              <a:t>.</a:t>
            </a:r>
            <a:r>
              <a:rPr lang="pl-PL" sz="900" b="1" i="1" dirty="0" err="1"/>
              <a:t>pl</a:t>
            </a:r>
            <a:endParaRPr lang="pl-PL" sz="800" b="1" i="1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C153236-386A-4224-B39C-60C9DCE412EE}"/>
              </a:ext>
            </a:extLst>
          </p:cNvPr>
          <p:cNvSpPr/>
          <p:nvPr/>
        </p:nvSpPr>
        <p:spPr>
          <a:xfrm>
            <a:off x="5240061" y="9392450"/>
            <a:ext cx="1095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 b="1" dirty="0"/>
              <a:t>+48  883 335 994 </a:t>
            </a:r>
          </a:p>
        </p:txBody>
      </p:sp>
      <p:pic>
        <p:nvPicPr>
          <p:cNvPr id="19" name="Picture 4" descr="https://n6-img-fp.akamaized.net/darmowe-ikony/stary-typowy-telefon_318-31536.jpg?size=338c&amp;ext=jpg">
            <a:extLst>
              <a:ext uri="{FF2B5EF4-FFF2-40B4-BE49-F238E27FC236}">
                <a16:creationId xmlns:a16="http://schemas.microsoft.com/office/drawing/2014/main" id="{80E67FD7-E42B-4028-96DD-0BE40A98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76657" y="9392414"/>
            <a:ext cx="231175" cy="231175"/>
          </a:xfrm>
          <a:prstGeom prst="rect">
            <a:avLst/>
          </a:prstGeom>
          <a:noFill/>
        </p:spPr>
      </p:pic>
      <p:pic>
        <p:nvPicPr>
          <p:cNvPr id="20" name="Picture 6" descr="List, Mail, Wysyłkowej, Adres E Mail, Skrzynka Pocztowa">
            <a:extLst>
              <a:ext uri="{FF2B5EF4-FFF2-40B4-BE49-F238E27FC236}">
                <a16:creationId xmlns:a16="http://schemas.microsoft.com/office/drawing/2014/main" id="{A352AB78-B3A6-4D3D-AFCC-50B17429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49627" y="9499980"/>
            <a:ext cx="228148" cy="162793"/>
          </a:xfrm>
          <a:prstGeom prst="rect">
            <a:avLst/>
          </a:prstGeom>
          <a:noFill/>
        </p:spPr>
      </p:pic>
      <p:pic>
        <p:nvPicPr>
          <p:cNvPr id="21" name="Picture 8" descr="https://people.uwm.edu/andersso/files/2016/07/pin-filled-for-locations_318-32368.png-1fabeat.jpeg">
            <a:extLst>
              <a:ext uri="{FF2B5EF4-FFF2-40B4-BE49-F238E27FC236}">
                <a16:creationId xmlns:a16="http://schemas.microsoft.com/office/drawing/2014/main" id="{16311D33-577A-40E9-BC40-9EFE5676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2802" y="8752949"/>
            <a:ext cx="358884" cy="358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8C6BFE6A-A876-4054-A8EB-739F73396B80}"/>
              </a:ext>
            </a:extLst>
          </p:cNvPr>
          <p:cNvSpPr/>
          <p:nvPr/>
        </p:nvSpPr>
        <p:spPr>
          <a:xfrm>
            <a:off x="169985" y="8540232"/>
            <a:ext cx="6555508" cy="1250235"/>
          </a:xfrm>
          <a:prstGeom prst="roundRect">
            <a:avLst>
              <a:gd name="adj" fmla="val 377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E9AF6BB-E3D6-420B-812A-C2D370AAA630}"/>
              </a:ext>
            </a:extLst>
          </p:cNvPr>
          <p:cNvSpPr/>
          <p:nvPr/>
        </p:nvSpPr>
        <p:spPr>
          <a:xfrm>
            <a:off x="2298780" y="9131351"/>
            <a:ext cx="13356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l-PL" sz="900" b="1" i="1" dirty="0"/>
              <a:t>www.profilpolsystem.pl</a:t>
            </a:r>
          </a:p>
        </p:txBody>
      </p:sp>
      <p:pic>
        <p:nvPicPr>
          <p:cNvPr id="24" name="Picture 2" descr="Znalezione obrazy dla zapytania internet ikona">
            <a:extLst>
              <a:ext uri="{FF2B5EF4-FFF2-40B4-BE49-F238E27FC236}">
                <a16:creationId xmlns:a16="http://schemas.microsoft.com/office/drawing/2014/main" id="{A864A309-03DF-4217-942C-786D6DAB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36" y="9162034"/>
            <a:ext cx="191232" cy="1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A823683-463C-41ED-83CC-CB5C2956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029604" y="8591064"/>
            <a:ext cx="1070582" cy="40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086045D2-48A2-451A-B7B8-18816F183C18}"/>
              </a:ext>
            </a:extLst>
          </p:cNvPr>
          <p:cNvSpPr/>
          <p:nvPr/>
        </p:nvSpPr>
        <p:spPr>
          <a:xfrm>
            <a:off x="169985" y="7950047"/>
            <a:ext cx="6555508" cy="529160"/>
          </a:xfrm>
          <a:prstGeom prst="roundRect">
            <a:avLst>
              <a:gd name="adj" fmla="val 4756"/>
            </a:avLst>
          </a:prstGeom>
          <a:solidFill>
            <a:schemeClr val="bg1">
              <a:alpha val="38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46D4AD7-DE67-478B-AC42-D8FF1F60D23A}"/>
              </a:ext>
            </a:extLst>
          </p:cNvPr>
          <p:cNvSpPr txBox="1"/>
          <p:nvPr/>
        </p:nvSpPr>
        <p:spPr>
          <a:xfrm>
            <a:off x="113853" y="7938510"/>
            <a:ext cx="603347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900" i="1" dirty="0"/>
              <a:t>Notatki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631AC02-50D1-4D02-9596-320249CA95CD}"/>
              </a:ext>
            </a:extLst>
          </p:cNvPr>
          <p:cNvSpPr/>
          <p:nvPr/>
        </p:nvSpPr>
        <p:spPr>
          <a:xfrm>
            <a:off x="113854" y="1370336"/>
            <a:ext cx="3721546" cy="1117118"/>
          </a:xfrm>
          <a:prstGeom prst="roundRect">
            <a:avLst>
              <a:gd name="adj" fmla="val 5522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55798D9-AD38-4D7E-9943-88F78F7FEAE1}"/>
              </a:ext>
            </a:extLst>
          </p:cNvPr>
          <p:cNvSpPr txBox="1"/>
          <p:nvPr/>
        </p:nvSpPr>
        <p:spPr>
          <a:xfrm>
            <a:off x="60201" y="1348336"/>
            <a:ext cx="141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Klient: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09ABCA9-1410-429B-8669-A7022636288C}"/>
              </a:ext>
            </a:extLst>
          </p:cNvPr>
          <p:cNvSpPr txBox="1"/>
          <p:nvPr/>
        </p:nvSpPr>
        <p:spPr>
          <a:xfrm>
            <a:off x="60201" y="2083355"/>
            <a:ext cx="141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Nr </a:t>
            </a:r>
            <a:r>
              <a:rPr lang="pl-PL" sz="1200" b="1" i="1" dirty="0" err="1"/>
              <a:t>tel</a:t>
            </a:r>
            <a:r>
              <a:rPr lang="pl-PL" sz="1200" b="1" i="1" dirty="0"/>
              <a:t>.,e-mail: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C22DE2E-0E43-4AD8-AD21-49A3733824CC}"/>
              </a:ext>
            </a:extLst>
          </p:cNvPr>
          <p:cNvSpPr txBox="1"/>
          <p:nvPr/>
        </p:nvSpPr>
        <p:spPr>
          <a:xfrm>
            <a:off x="113853" y="7757431"/>
            <a:ext cx="4044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i="1" dirty="0"/>
              <a:t>* waga podana dla zakończenia typu A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66ECE93-F9CD-48A7-B53B-7B14357F1E29}"/>
              </a:ext>
            </a:extLst>
          </p:cNvPr>
          <p:cNvSpPr txBox="1"/>
          <p:nvPr/>
        </p:nvSpPr>
        <p:spPr>
          <a:xfrm>
            <a:off x="115253" y="2405652"/>
            <a:ext cx="2373086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i="1" dirty="0"/>
              <a:t>Długość standardowa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L = 2,5 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L= 3,15 m</a:t>
            </a:r>
          </a:p>
          <a:p>
            <a:pPr>
              <a:lnSpc>
                <a:spcPct val="150000"/>
              </a:lnSpc>
            </a:pPr>
            <a:r>
              <a:rPr lang="pl-PL" sz="1200" b="1" i="1" dirty="0"/>
              <a:t>Inna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200" dirty="0"/>
              <a:t>L=_______ m</a:t>
            </a:r>
          </a:p>
        </p:txBody>
      </p:sp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C9943F72-F5DC-43E0-881A-B28B77FA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59659"/>
              </p:ext>
            </p:extLst>
          </p:nvPr>
        </p:nvGraphicFramePr>
        <p:xfrm>
          <a:off x="169985" y="7344074"/>
          <a:ext cx="4137565" cy="46074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08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561">
                  <a:extLst>
                    <a:ext uri="{9D8B030D-6E8A-4147-A177-3AD203B41FA5}">
                      <a16:colId xmlns:a16="http://schemas.microsoft.com/office/drawing/2014/main" val="1940210445"/>
                    </a:ext>
                  </a:extLst>
                </a:gridCol>
                <a:gridCol w="1079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Nazwa</a:t>
                      </a:r>
                    </a:p>
                  </a:txBody>
                  <a:tcPr marL="58234" marR="5823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Długość L</a:t>
                      </a:r>
                    </a:p>
                  </a:txBody>
                  <a:tcPr marL="58234" marR="582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7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Waga </a:t>
                      </a:r>
                      <a:r>
                        <a:rPr lang="pl-PL" sz="7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kg/szt.</a:t>
                      </a:r>
                      <a:endParaRPr lang="pl-PL" sz="7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234" marR="5823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Najazd aluminiowy 2,5 m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L=2,48 m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20,7*</a:t>
                      </a:r>
                    </a:p>
                  </a:txBody>
                  <a:tcPr marL="40316" marR="40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07427"/>
                  </a:ext>
                </a:extLst>
              </a:tr>
              <a:tr h="16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Najazd aluminiowy 3,15 m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L=3,15 m</a:t>
                      </a:r>
                    </a:p>
                  </a:txBody>
                  <a:tcPr marL="40316" marR="403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l-PL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23,8*</a:t>
                      </a:r>
                    </a:p>
                  </a:txBody>
                  <a:tcPr marL="40316" marR="40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04108"/>
                  </a:ext>
                </a:extLst>
              </a:tr>
            </a:tbl>
          </a:graphicData>
        </a:graphic>
      </p:graphicFrame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DA988EF-0734-4E81-A9E1-11CC85C97764}"/>
              </a:ext>
            </a:extLst>
          </p:cNvPr>
          <p:cNvSpPr txBox="1"/>
          <p:nvPr/>
        </p:nvSpPr>
        <p:spPr>
          <a:xfrm rot="315850">
            <a:off x="4388959" y="1699198"/>
            <a:ext cx="2416981" cy="307777"/>
          </a:xfrm>
          <a:prstGeom prst="rect">
            <a:avLst/>
          </a:prstGeom>
          <a:noFill/>
          <a:effectLst>
            <a:outerShdw blurRad="12700" dist="38100" dir="2700000" algn="tl" rotWithShape="0">
              <a:prstClr val="black">
                <a:alpha val="23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400" b="1" i="1" dirty="0">
                <a:solidFill>
                  <a:srgbClr val="FF1E1E"/>
                </a:solidFill>
              </a:rPr>
              <a:t>Wytrzymały profil najazdu!!!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3B6FBE19-27DA-4975-89E3-017D20706030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19">
              <a:alphaModFix amt="2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4832" r="-4276" b="-32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445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6105</TotalTime>
  <Words>206</Words>
  <Application>Microsoft Office PowerPoint</Application>
  <PresentationFormat>Papier A4 (210x297 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michal@profilpolsystem.pl</dc:creator>
  <cp:lastModifiedBy>micha</cp:lastModifiedBy>
  <cp:revision>202</cp:revision>
  <dcterms:created xsi:type="dcterms:W3CDTF">2018-03-29T09:16:19Z</dcterms:created>
  <dcterms:modified xsi:type="dcterms:W3CDTF">2020-05-20T09:07:57Z</dcterms:modified>
</cp:coreProperties>
</file>